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Bonjour, je suis “...”,</a:t>
            </a:r>
            <a:r>
              <a:rPr lang="fr"/>
              <a:t>mes encadrants sont “...”</a:t>
            </a:r>
            <a:r>
              <a:rPr lang="fr"/>
              <a:t> et  je vais vous présenter notre projet de R&amp;D “ ... “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6386105a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6386105a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</a:t>
            </a:r>
            <a:r>
              <a:rPr lang="fr"/>
              <a:t>détecteur</a:t>
            </a:r>
            <a:r>
              <a:rPr lang="fr"/>
              <a:t> fait parfois des erreurs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faux positif (kite)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faux </a:t>
            </a:r>
            <a:r>
              <a:rPr lang="fr"/>
              <a:t>négatif</a:t>
            </a:r>
            <a:r>
              <a:rPr lang="fr"/>
              <a:t> (</a:t>
            </a:r>
            <a:r>
              <a:rPr lang="fr"/>
              <a:t>piéton</a:t>
            </a:r>
            <a:r>
              <a:rPr lang="fr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Idée : limiter les classes d’objets apprises en fonction de l’espace (bureau, rue, nature)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a5599108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a5599108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Durant le projet, plusieurs prototypes seront mis en oeuvre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9c553bd4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9c553bd4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9c553bd4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9c553bd4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detecteur doit apprendre avant de detecter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9c553bd4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9c553bd4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Réseaux : donner un exemple d’espace contenant les objets a et pas les b ...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9c553bd4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9c553bd4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9c553bd4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9c553bd4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Lors de mon analyse, j’ai testé plusieurs détecteurs d’objets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Detectron	 chez Facebook (python)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Tensorflow	 chez Google (python)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Yolo 		 informaticien indépendant (C et Cuda)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 nombreux problèmes sont apparus sur ma machine personnel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J’ai pu déterminer plusieurs raison à ces problème : “...”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a5597668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a5597668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Seul </a:t>
            </a:r>
            <a:r>
              <a:rPr lang="fr"/>
              <a:t>détection</a:t>
            </a:r>
            <a:r>
              <a:rPr lang="fr"/>
              <a:t> réussi : yolo, cpu, docker, cloud linux aws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Pour utiliser Docker : Machine sous linux natif, droits administrateur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9c553bd4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9c553bd4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les 3 prototypes de la méthode agile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1 </a:t>
            </a:r>
            <a:r>
              <a:rPr lang="fr"/>
              <a:t>tâche</a:t>
            </a:r>
            <a:r>
              <a:rPr lang="fr"/>
              <a:t> d’apprentissage en parallèle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final : test des perfs voir si la détection est améliorée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9c553bd4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9c553bd4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Etat d’avancement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avant de concevoir le prototype 1, Essais de détecteur à prolonger + envir...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Remarques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ce système </a:t>
            </a:r>
            <a:r>
              <a:rPr lang="fr"/>
              <a:t>s'élève</a:t>
            </a:r>
            <a:r>
              <a:rPr lang="fr"/>
              <a:t> au rang d’expérience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les résultats </a:t>
            </a:r>
            <a:r>
              <a:rPr lang="fr"/>
              <a:t>dépendent</a:t>
            </a:r>
            <a:r>
              <a:rPr lang="fr"/>
              <a:t> de la qualité des fonctionnalités développées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la pertinence des</a:t>
            </a:r>
            <a:r>
              <a:rPr lang="fr"/>
              <a:t> résultats</a:t>
            </a:r>
            <a:r>
              <a:rPr lang="fr"/>
              <a:t> pourraient bien </a:t>
            </a:r>
            <a:r>
              <a:rPr lang="fr"/>
              <a:t>nécessiter</a:t>
            </a:r>
            <a:r>
              <a:rPr lang="fr"/>
              <a:t> certaines corrections/améliorations au file du dev (suppres img, detecteur, trainning)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(en </a:t>
            </a:r>
            <a:r>
              <a:rPr lang="fr"/>
              <a:t>gardant</a:t>
            </a:r>
            <a:r>
              <a:rPr lang="fr"/>
              <a:t> la </a:t>
            </a:r>
            <a:r>
              <a:rPr lang="fr"/>
              <a:t>même</a:t>
            </a:r>
            <a:r>
              <a:rPr lang="fr"/>
              <a:t> structure système)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(</a:t>
            </a:r>
            <a:r>
              <a:rPr lang="fr"/>
              <a:t>dépendra du temps de projet)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6386105a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6386105a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 cours de cette soutenance, je vais vous présenter “...”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6386105a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6386105a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règle générale la détection d’objets dans des images naturels intervient dans le domaine de “...”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Auto : autonome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Robot : approcher sens humains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Surveillance : reconn faciale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Santé : detect anomalies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le cadre de notre projet, (image naturel + non temps reel), nous restons dans le domaine informatique  avec Classification/analyse d’images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Recherche par contenu (Google)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Identification profil automatique (Facebook)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Images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voiture automne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video surveillance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robot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6386105a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6386105a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règle générale, améliorer un détecteur d’objets = ...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9c553bd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9c553bd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paradigme de traitement de l’information inspiré des systèmes nerveux biologiques qui, comme le cerveau, traitent de l’information.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idée est : interconnecter un grand nombre d’éléments de traitement (neurones) ayant pour but de résoudre un problème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comme cerveau : notion d’apprentissage avec données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* Décrire couches 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Feed forward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couches connecté à chaque extremités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les informations circule dans un seul sens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une couche est utilisée une seule fois par traitement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usage : classification 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Recurrent (récurrent)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information peut circuler dans les deux sens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boucles introduites dans le réseau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usage : analyse de série temporelle (valeur représentant evolution au cours du temps)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9c553bd4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9c553bd4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réseau de neurones “feed forward” généralement utilisé pour l’analyse d’image, les systèmes de recommandation ou le traitement du langage naturel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s’inspire du cortex visuel des mammifères.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Pour un CNN les couches sont rangées en 3 dimensions (largeur, hauteur, profondeur)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Couches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Entrée : (hauteur x largeur x 3) contient l’image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Conv :  (hauteur x largeur x nbFiltres) calcule la sortie des neurones connectés aux régions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locales de l’entrée, chacun calculant un produit scalaire entre leurs poids et une petite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région à laquelle ils sont connectés dans la couche d’entrée. “connectée localement”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POOL : ici max-pool. sous-échantillonnage.max-pool 2x2 segmentation de l’image par une grille composée de cases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, seule la valeur maximale de chaque case est transmise en sortie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FC (fully connected) : calcule les probabilités de classe. profondeur = proba de chaque classe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a559af0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a559af0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9c553bd4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9c553bd4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 sein de cet état de l’art j’ai comparé plusieurs algorithmes de détection multi objets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YOLO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Temps réel (très rapide)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Un seul réseau de neurones convolutif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Entrée : image segmenté en grille SxS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Couches : 24 CONV et 2 FC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Sortie : Chaque case prédit B boites + scores confiance (tenseur S*S*(C+B*5)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(applique NMS Non-Maximum Suppression)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Faster R-CNN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Plus lent (1 image/s)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Plus précis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2 réseaux neuronaux ( RPN et classifier/régresseur)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RPN prédit des boîtes de plusieurs tailles différentes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Puis régression des boîtes et classification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a5597668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a5597668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Faster R-CNN* utilise ResNet (architecture de réseau) pour l’extraction de caractéristiques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montrer la limite temps réel (30FPS)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Précision : faster rcnn premier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Vitesse : yolo en premier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295025" y="1322450"/>
            <a:ext cx="82605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Détecteur </a:t>
            </a:r>
            <a:r>
              <a:rPr lang="fr" sz="3000"/>
              <a:t>multi objets</a:t>
            </a:r>
            <a:r>
              <a:rPr lang="fr" sz="3000"/>
              <a:t> dans des images naturelles exploitant un graphe de relations spatiales</a:t>
            </a:r>
            <a:endParaRPr sz="3000"/>
          </a:p>
        </p:txBody>
      </p:sp>
      <p:sp>
        <p:nvSpPr>
          <p:cNvPr id="87" name="Google Shape;87;p13"/>
          <p:cNvSpPr txBox="1"/>
          <p:nvPr/>
        </p:nvSpPr>
        <p:spPr>
          <a:xfrm>
            <a:off x="0" y="4758600"/>
            <a:ext cx="171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Julien Cheny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7425300" y="4540650"/>
            <a:ext cx="17187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Jean-Yves Ramel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Gaetan</a:t>
            </a:r>
            <a:r>
              <a:rPr lang="fr"/>
              <a:t> Galisot</a:t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16538" l="8345" r="10709" t="16531"/>
          <a:stretch/>
        </p:blipFill>
        <p:spPr>
          <a:xfrm>
            <a:off x="6390475" y="0"/>
            <a:ext cx="2753525" cy="9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0" y="0"/>
            <a:ext cx="6390300" cy="9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400" y="99498"/>
            <a:ext cx="2753525" cy="71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Besoin : </a:t>
            </a:r>
            <a:r>
              <a:rPr lang="fr"/>
              <a:t>Améliorer</a:t>
            </a:r>
            <a:r>
              <a:rPr lang="fr"/>
              <a:t> la détection d’objets en deep learning dans des images naturelles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Fonction : </a:t>
            </a:r>
            <a:r>
              <a:rPr lang="fr"/>
              <a:t>Répéter</a:t>
            </a:r>
            <a:r>
              <a:rPr lang="fr"/>
              <a:t> une détection d’objets en apprenant des classes d’objets adaptées à l’image à détecter</a:t>
            </a:r>
            <a:endParaRPr/>
          </a:p>
        </p:txBody>
      </p:sp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200" y="2744875"/>
            <a:ext cx="2922006" cy="18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275" y="2744886"/>
            <a:ext cx="2643549" cy="186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 rotWithShape="1">
          <a:blip r:embed="rId5">
            <a:alphaModFix/>
          </a:blip>
          <a:srcRect b="0" l="0" r="0" t="11197"/>
          <a:stretch/>
        </p:blipFill>
        <p:spPr>
          <a:xfrm>
            <a:off x="3658150" y="2744875"/>
            <a:ext cx="2123150" cy="186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/>
              <a:t>Cahier des charges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0" name="Google Shape;180;p23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 générale</a:t>
            </a:r>
            <a:r>
              <a:rPr lang="fr"/>
              <a:t> du système</a:t>
            </a:r>
            <a:endParaRPr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727650" y="1386150"/>
            <a:ext cx="5788200" cy="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Prototype 1 : détecteur multi objets seul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Prototype 2 : système d’apprentissage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Prototype 3 : système pour l’utilisation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 générale du système</a:t>
            </a: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901" y="2055992"/>
            <a:ext cx="5788200" cy="267038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727650" y="1386150"/>
            <a:ext cx="5788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Prototype 1</a:t>
            </a:r>
            <a:r>
              <a:rPr lang="fr" sz="1400"/>
              <a:t> : détecteur multi objets seul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737" y="1779750"/>
            <a:ext cx="6282526" cy="32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727650" y="1386150"/>
            <a:ext cx="5788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Prototype 2</a:t>
            </a:r>
            <a:r>
              <a:rPr lang="fr" sz="1400"/>
              <a:t> : système d’apprentissage</a:t>
            </a:r>
            <a:endParaRPr sz="1400"/>
          </a:p>
        </p:txBody>
      </p:sp>
      <p:sp>
        <p:nvSpPr>
          <p:cNvPr id="197" name="Google Shape;197;p25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 générale du système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727650" y="1386150"/>
            <a:ext cx="5788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Explication du système de graphes</a:t>
            </a:r>
            <a:endParaRPr sz="1400"/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00" y="2231850"/>
            <a:ext cx="4525275" cy="18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949" y="2155613"/>
            <a:ext cx="3435350" cy="195870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 générale du système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727650" y="1386150"/>
            <a:ext cx="5788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 sz="1400"/>
              <a:t>Prototype 3</a:t>
            </a:r>
            <a:r>
              <a:rPr lang="fr" sz="1400"/>
              <a:t> : système pour l’utilisation</a:t>
            </a:r>
            <a:endParaRPr sz="1400"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249" y="1953400"/>
            <a:ext cx="7255103" cy="29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 générale du système</a:t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125" y="4387000"/>
            <a:ext cx="1114550" cy="1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1" name="Google Shape;221;p28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</a:t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727650" y="1386225"/>
            <a:ext cx="5788200" cy="27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/>
              <a:t>Essais de détecteurs 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Detectron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Tensorflow Object Detection API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Yolo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/>
              <a:t>Problèmes rencontrés 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CUDA sous Docker for Windows impossible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CUDA sous VMWare impossible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Erreurs avec Anaconda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50" y="1903225"/>
            <a:ext cx="6112300" cy="10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 rotWithShape="1">
          <a:blip r:embed="rId4">
            <a:alphaModFix/>
          </a:blip>
          <a:srcRect b="0" l="0" r="0" t="25991"/>
          <a:stretch/>
        </p:blipFill>
        <p:spPr>
          <a:xfrm>
            <a:off x="3232375" y="2969100"/>
            <a:ext cx="2679275" cy="20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</a:t>
            </a:r>
            <a:endParaRPr/>
          </a:p>
        </p:txBody>
      </p:sp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727650" y="1386225"/>
            <a:ext cx="5788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Détection réussi avec Yolo sous Docker sur CPU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8" name="Google Shape;238;p30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 projet</a:t>
            </a:r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3">
            <a:alphaModFix/>
          </a:blip>
          <a:srcRect b="9354" l="0" r="0" t="2314"/>
          <a:stretch/>
        </p:blipFill>
        <p:spPr>
          <a:xfrm>
            <a:off x="119950" y="1344300"/>
            <a:ext cx="8416350" cy="353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5" name="Google Shape;245;p31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727650" y="1386150"/>
            <a:ext cx="5788200" cy="20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Etat d’avancement 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Analyse prolongée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environnement matériel et logiciel à concevoir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Remarques 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Structure expérimental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Plusieurs axes d’amélioration possible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727650" y="13862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C</a:t>
            </a:r>
            <a:r>
              <a:rPr lang="fr"/>
              <a:t>ontexte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Enjeux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Etat de l’art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Cahier des charges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Structure générale du système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Analyse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Gestion de projet</a:t>
            </a:r>
            <a:endParaRPr/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150" y="1109888"/>
            <a:ext cx="2775275" cy="15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249" y="2899219"/>
            <a:ext cx="2775277" cy="1850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650" y="3736000"/>
            <a:ext cx="4073505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Contexte</a:t>
            </a:r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27650" y="1386225"/>
            <a:ext cx="4505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Automobile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Robotique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Surveillance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Santé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Informatique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4" name="Google Shape;114;p16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Enjeux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727650" y="1386225"/>
            <a:ext cx="6609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Amélioration de l'expérience utilisateur (moteurs de recherche, réseaux sociaux…)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Remplacement de la main d’oeuvre humain (conduite, surveillance, analyses)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Augmentation des capacités de recherche (archéologie, santé)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75" y="2245713"/>
            <a:ext cx="3463524" cy="16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175" y="2336600"/>
            <a:ext cx="4551525" cy="15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1346875" y="4047263"/>
            <a:ext cx="130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feed forward</a:t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5944788" y="4047263"/>
            <a:ext cx="130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recurrent</a:t>
            </a:r>
            <a:endParaRPr/>
          </a:p>
        </p:txBody>
      </p:sp>
      <p:sp>
        <p:nvSpPr>
          <p:cNvPr id="125" name="Google Shape;125;p17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Etat de l’art</a:t>
            </a:r>
            <a:endParaRPr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727650" y="1386225"/>
            <a:ext cx="57882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Qu’est ce qu’un réseau neuronal artificiel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b="5125" l="0" r="2959" t="19714"/>
          <a:stretch/>
        </p:blipFill>
        <p:spPr>
          <a:xfrm>
            <a:off x="1004150" y="2571750"/>
            <a:ext cx="7135675" cy="24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807" y="1627201"/>
            <a:ext cx="3723193" cy="13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Etat de l’art</a:t>
            </a:r>
            <a:endParaRPr/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727650" y="1386225"/>
            <a:ext cx="5788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Qu’est ce qu’un réseau neuronal convolutif (CNN)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1" name="Google Shape;141;p19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Etat de l’art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727650" y="1386225"/>
            <a:ext cx="5788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Qu’est ce qu’un réseau neuronal convolutif (CNN)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73" y="1921425"/>
            <a:ext cx="4120977" cy="2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558" y="2454850"/>
            <a:ext cx="3407342" cy="14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25" y="2187350"/>
            <a:ext cx="4112150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008" y="2080664"/>
            <a:ext cx="4631868" cy="24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1623300" y="4664775"/>
            <a:ext cx="1132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YOLO</a:t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5939041" y="4664775"/>
            <a:ext cx="1480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Faster R-CNN</a:t>
            </a:r>
            <a:endParaRPr/>
          </a:p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Etat de l’art</a:t>
            </a:r>
            <a:endParaRPr/>
          </a:p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727650" y="1381025"/>
            <a:ext cx="5788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Les algorithmes de détection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1" name="Google Shape;161;p21"/>
          <p:cNvSpPr txBox="1"/>
          <p:nvPr>
            <p:ph type="title"/>
          </p:nvPr>
        </p:nvSpPr>
        <p:spPr>
          <a:xfrm>
            <a:off x="727650" y="57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Etat de l’art</a:t>
            </a:r>
            <a:endParaRPr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727650" y="1386225"/>
            <a:ext cx="5788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Comparaison des  algorithmes de détection</a:t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75" y="2049354"/>
            <a:ext cx="3029325" cy="276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725" y="2049354"/>
            <a:ext cx="4865324" cy="2762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